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icolage Grotesque Semi Bold" panose="020B0604020202020204" charset="0"/>
      <p:regular r:id="rId13"/>
    </p:embeddedFon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067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9684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Beyond Classification: A Full-Stack, Dual-Model Pipeline for Plant Disease Diagnosis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89" y="46734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End-to-End Web Application for Actionable, In-Field Diagnostics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CA139-8015-1A08-7AFE-95B22FA049C6}"/>
              </a:ext>
            </a:extLst>
          </p:cNvPr>
          <p:cNvSpPr txBox="1"/>
          <p:nvPr/>
        </p:nvSpPr>
        <p:spPr>
          <a:xfrm>
            <a:off x="793789" y="5594973"/>
            <a:ext cx="5172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Chetan Mungalpara</a:t>
            </a:r>
            <a:br>
              <a:rPr lang="en-IN" dirty="0"/>
            </a:br>
            <a:r>
              <a:rPr lang="en-IN" dirty="0"/>
              <a:t>Reg. No. 12207641</a:t>
            </a:r>
          </a:p>
          <a:p>
            <a:r>
              <a:rPr lang="en-IN" dirty="0"/>
              <a:t>Roll No. 37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2436" y="523280"/>
            <a:ext cx="7811929" cy="1189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From Pixels to Action: The Severity Algorithm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52436" y="1998107"/>
            <a:ext cx="781192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three-step mathematical approach converts pixel counts into precise, objective damage percentages that drive treatment decisions.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52436" y="2820829"/>
            <a:ext cx="190262" cy="1141809"/>
          </a:xfrm>
          <a:prstGeom prst="roundRect">
            <a:avLst>
              <a:gd name="adj" fmla="val 4201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32959" y="3011091"/>
            <a:ext cx="2378750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Disease Pixels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532959" y="3422571"/>
            <a:ext cx="7431405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 white pixels from U-Net disease mask representing damaged tissue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437828" y="4152900"/>
            <a:ext cx="190262" cy="1400651"/>
          </a:xfrm>
          <a:prstGeom prst="roundRect">
            <a:avLst>
              <a:gd name="adj" fmla="val 4201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818352" y="4343162"/>
            <a:ext cx="2378750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Total Leaf Pixels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818352" y="4754642"/>
            <a:ext cx="7146012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OpenCV Otsu's Thresholding to automatically separate entire leaf from background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723340" y="5743813"/>
            <a:ext cx="190262" cy="1141809"/>
          </a:xfrm>
          <a:prstGeom prst="roundRect">
            <a:avLst>
              <a:gd name="adj" fmla="val 4201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03864" y="5934075"/>
            <a:ext cx="2378750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Calculate Severity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103864" y="6345555"/>
            <a:ext cx="6860500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Severity % = (Disease Pixels ÷ Total Leaf Pixels) × 100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152436" y="7099697"/>
            <a:ext cx="781192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 Objective, reproducible damage assessment that eliminates subjective guessing.</a:t>
            </a:r>
            <a:endParaRPr lang="en-US" sz="14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8B1F7-2A60-84E5-5E46-3DA2AF97BA9C}"/>
              </a:ext>
            </a:extLst>
          </p:cNvPr>
          <p:cNvSpPr/>
          <p:nvPr/>
        </p:nvSpPr>
        <p:spPr>
          <a:xfrm>
            <a:off x="12734693" y="7772400"/>
            <a:ext cx="1895707" cy="45720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97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Global Crisis: Disease Threatens Food Security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44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Economic Impact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25384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Plant diseases cause billions of dollars in annual crop losses worldwide, directly threatening global food security and farmer livelihoods. Early detection and rapid response are critical.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444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Diagnostic Gap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025384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Farmers face an urgent problem: they need to know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disease is affecting their crops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how severe it is—immediately. Current methods fail to deliver both answers fast enough.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69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Two Flawed Approaches: Practical Versus Precise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0462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939058"/>
            <a:ext cx="29607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Eye Inspection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429476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Subjective, slow, labor-intensive, and unreliable—especially at early disease stages when intervention is most effective.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616529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4850963"/>
            <a:ext cx="42463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Laboratory Testing (PCR/ELISA)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4624" y="5341382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Highly accurate but requires days, specialized equipment, trained technicians, and significant expense. Impossible for real-time field decisions.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9196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industry lacks a practical solution that is both fast and accurate.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5E0A2E-5E90-46C4-1616-BF6C8D1BE27F}"/>
              </a:ext>
            </a:extLst>
          </p:cNvPr>
          <p:cNvSpPr/>
          <p:nvPr/>
        </p:nvSpPr>
        <p:spPr>
          <a:xfrm>
            <a:off x="12734693" y="7772400"/>
            <a:ext cx="1895707" cy="45720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673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279" y="3100030"/>
            <a:ext cx="11287720" cy="127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0"/>
              </a:lnSpc>
              <a:buNone/>
            </a:pPr>
            <a:r>
              <a:rPr lang="en-US" sz="8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AI Lab-to-Field Gap</a:t>
            </a:r>
            <a:endParaRPr lang="en-US" sz="8000" dirty="0"/>
          </a:p>
        </p:txBody>
      </p:sp>
      <p:sp>
        <p:nvSpPr>
          <p:cNvPr id="4" name="Text 1"/>
          <p:cNvSpPr/>
          <p:nvPr/>
        </p:nvSpPr>
        <p:spPr>
          <a:xfrm>
            <a:off x="711279" y="4674989"/>
            <a:ext cx="1320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 models trained on clean, controlled laboratory datasets achieve impressive accuracy—but catastrophically fail in the real world.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1279" y="5655469"/>
            <a:ext cx="6476881" cy="670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99%</a:t>
            </a:r>
            <a:endParaRPr lang="en-US" sz="5250" dirty="0"/>
          </a:p>
        </p:txBody>
      </p:sp>
      <p:sp>
        <p:nvSpPr>
          <p:cNvPr id="6" name="Text 3"/>
          <p:cNvSpPr/>
          <p:nvPr/>
        </p:nvSpPr>
        <p:spPr>
          <a:xfrm>
            <a:off x="2679502" y="6580108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Lab Accuracy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1279" y="7019568"/>
            <a:ext cx="647688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PlantVillage dataset with simple backgrounds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42121" y="5655469"/>
            <a:ext cx="6477000" cy="670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54%</a:t>
            </a:r>
            <a:endParaRPr lang="en-US" sz="5250" dirty="0"/>
          </a:p>
        </p:txBody>
      </p:sp>
      <p:sp>
        <p:nvSpPr>
          <p:cNvPr id="9" name="Text 6"/>
          <p:cNvSpPr/>
          <p:nvPr/>
        </p:nvSpPr>
        <p:spPr>
          <a:xfrm>
            <a:off x="9410343" y="6580108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Field Performance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442121" y="7019568"/>
            <a:ext cx="6477000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images collapse to half accuracy due to complex backgrounds, shadows, and variable lighting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D601EE-E70E-416C-1686-7990262128D7}"/>
              </a:ext>
            </a:extLst>
          </p:cNvPr>
          <p:cNvSpPr/>
          <p:nvPr/>
        </p:nvSpPr>
        <p:spPr>
          <a:xfrm>
            <a:off x="12734693" y="7772400"/>
            <a:ext cx="1895707" cy="45720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838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Missing Piece: Qualitative Isn't Enough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415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AI systems answer only one question: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"What disease is this?"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But farmers need the other half: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"How bad is it?"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4229576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222552"/>
            <a:ext cx="33964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Qualitative Classification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47129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Disease identification alone provides incomplete intelligence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5536525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30906" y="5529501"/>
            <a:ext cx="2885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Quantitative Severity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530906" y="601991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Damage percentage determines action: monitor, prune, or apply costly fungicides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79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Our Solution: Dual-Model Diagnosis in One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2571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unified web application that transforms a single leaf image into complete, actionable diagnostic intelligence through two specialized AI models working in parallel.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169569"/>
            <a:ext cx="7556421" cy="2992041"/>
          </a:xfrm>
          <a:prstGeom prst="roundRect">
            <a:avLst>
              <a:gd name="adj" fmla="val 3184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4177189"/>
            <a:ext cx="3770590" cy="1669852"/>
          </a:xfrm>
          <a:prstGeom prst="roundRect">
            <a:avLst>
              <a:gd name="adj" fmla="val 5705"/>
            </a:avLst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6514624" y="4404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Disease Name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14624" y="4894421"/>
            <a:ext cx="33169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Qualitative classification identifies the exact pathogen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058400" y="4177189"/>
            <a:ext cx="3770590" cy="166985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10058400" y="4177189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F8ECD3"/>
          </a:solidFill>
          <a:ln/>
        </p:spPr>
      </p:sp>
      <p:sp>
        <p:nvSpPr>
          <p:cNvPr id="11" name="Text 8"/>
          <p:cNvSpPr/>
          <p:nvPr/>
        </p:nvSpPr>
        <p:spPr>
          <a:xfrm>
            <a:off x="10285214" y="4404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Damage Percentage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5214" y="4894421"/>
            <a:ext cx="33169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Quantitative severity shows the exact leaf area affected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5847040"/>
            <a:ext cx="7541181" cy="130694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Shape 11"/>
          <p:cNvSpPr/>
          <p:nvPr/>
        </p:nvSpPr>
        <p:spPr>
          <a:xfrm>
            <a:off x="6287810" y="5847040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F8ECD3"/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6073854"/>
            <a:ext cx="31369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Cure Recommendation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514624" y="65642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Actionable guidance based on disease and severity level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D01B12-28EA-96DE-A84A-A04DD46B025B}"/>
              </a:ext>
            </a:extLst>
          </p:cNvPr>
          <p:cNvSpPr/>
          <p:nvPr/>
        </p:nvSpPr>
        <p:spPr>
          <a:xfrm>
            <a:off x="12734693" y="7772400"/>
            <a:ext cx="1895707" cy="45720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733" y="669131"/>
            <a:ext cx="12182237" cy="642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System Architecture: Parallel Processing Pipeline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9733" y="1722953"/>
            <a:ext cx="13190934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seamless end-to-end system where frontend and backend orchestrate two specialized models simultaneously to deliver results in seconds.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9733" y="2612231"/>
            <a:ext cx="205621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33" y="2938701"/>
            <a:ext cx="6492597" cy="228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19733" y="3087172"/>
            <a:ext cx="2570440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Frontend Input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9733" y="3531751"/>
            <a:ext cx="6492597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uploads image or uses live camera capture via web browser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17951" y="2612231"/>
            <a:ext cx="205621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951" y="2938701"/>
            <a:ext cx="6492716" cy="22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17951" y="3087172"/>
            <a:ext cx="2570440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Backend Processing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7417951" y="3531751"/>
            <a:ext cx="6492716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Flask API receives image and launches dual-model pipeline in parallel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19733" y="4549497"/>
            <a:ext cx="205621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6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33" y="4855369"/>
            <a:ext cx="6492597" cy="2286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19733" y="5024438"/>
            <a:ext cx="2570440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CNN Classification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719733" y="5469017"/>
            <a:ext cx="6492597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Disease name extracted from PlantVillage-trained model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417951" y="4549497"/>
            <a:ext cx="205621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04</a:t>
            </a:r>
            <a:endParaRPr lang="en-US" sz="16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951" y="4855369"/>
            <a:ext cx="6492716" cy="2286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17951" y="5024438"/>
            <a:ext cx="2570440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U-Net Segmentation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7417951" y="5469017"/>
            <a:ext cx="649271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Disease mask identifies affected pixels with precision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719733" y="6157793"/>
            <a:ext cx="205621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05</a:t>
            </a:r>
            <a:endParaRPr lang="en-US" sz="160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33" y="6443186"/>
            <a:ext cx="6492597" cy="2286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19733" y="6632734"/>
            <a:ext cx="2570440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OpenCV Analysis</a:t>
            </a:r>
            <a:endParaRPr lang="en-US" sz="2000" dirty="0"/>
          </a:p>
        </p:txBody>
      </p:sp>
      <p:sp>
        <p:nvSpPr>
          <p:cNvPr id="23" name="Text 16"/>
          <p:cNvSpPr/>
          <p:nvPr/>
        </p:nvSpPr>
        <p:spPr>
          <a:xfrm>
            <a:off x="719733" y="7077313"/>
            <a:ext cx="6492597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 calculates total leaf area and damage percentage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7417951" y="6157793"/>
            <a:ext cx="205621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06</a:t>
            </a:r>
            <a:endParaRPr lang="en-US" sz="1600" dirty="0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951" y="6443186"/>
            <a:ext cx="6492716" cy="22860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7417951" y="6632734"/>
            <a:ext cx="2570440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Results Delivery</a:t>
            </a:r>
            <a:endParaRPr lang="en-US" sz="2000" dirty="0"/>
          </a:p>
        </p:txBody>
      </p:sp>
      <p:sp>
        <p:nvSpPr>
          <p:cNvPr id="27" name="Text 19"/>
          <p:cNvSpPr/>
          <p:nvPr/>
        </p:nvSpPr>
        <p:spPr>
          <a:xfrm>
            <a:off x="7417951" y="7077313"/>
            <a:ext cx="649271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report displayed instantly without page reload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6488B1-5722-2D20-8F3D-C4240E9386A5}"/>
              </a:ext>
            </a:extLst>
          </p:cNvPr>
          <p:cNvSpPr/>
          <p:nvPr/>
        </p:nvSpPr>
        <p:spPr>
          <a:xfrm>
            <a:off x="12734693" y="7772400"/>
            <a:ext cx="1895707" cy="45720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418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Frontend: Built for Field Use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5190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lightweight, responsive single-page application delivering intuitive image capture and instant diagnostic feedback in one interface.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0596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Dual Input Methods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64081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upload for saved images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8301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camera access for immediate field diagnosis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88811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with HTML, Tailwind CSS, vanilla JavaScript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059674"/>
            <a:ext cx="32970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Dynamic Output Display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464081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Asynchronous fetch API calls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08301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results without reload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88811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Disease mask visualization overlay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669321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 response rendering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D1B8EB-58D4-C07D-B68B-3B3986AAA3F2}"/>
              </a:ext>
            </a:extLst>
          </p:cNvPr>
          <p:cNvSpPr/>
          <p:nvPr/>
        </p:nvSpPr>
        <p:spPr>
          <a:xfrm>
            <a:off x="12734693" y="7772400"/>
            <a:ext cx="1895707" cy="45720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301" y="714137"/>
            <a:ext cx="7686199" cy="19523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Dual-Model Innovation: Specialization Through Architecture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15301" y="2978825"/>
            <a:ext cx="7686199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Two purpose-built models work in harmony—one identifies disease, the other measures damage—creating comprehensive diagnostics from a single image.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15301" y="4087535"/>
            <a:ext cx="3185993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Path 1: CNN Classification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15301" y="4621173"/>
            <a:ext cx="3589020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Model:</a:t>
            </a: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Convolutional Neural Network trained on PlantVillage dataset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15301" y="5807988"/>
            <a:ext cx="3589020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Output:</a:t>
            </a: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Disease name (e.g., "Apple Scab") linked to treatment database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15301" y="6661666"/>
            <a:ext cx="3589020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Performance:</a:t>
            </a: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99.39% accuracy, F1-Score 0.9934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320099" y="4087535"/>
            <a:ext cx="3472815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Path 2: U-Net Segmentation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20099" y="4621173"/>
            <a:ext cx="3589020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Model:</a:t>
            </a: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U-Net segmentation architecture for pixel-level precision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320099" y="5474851"/>
            <a:ext cx="3589020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Output:</a:t>
            </a: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Disease mask isolating only affected leaf tissue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320099" y="6328529"/>
            <a:ext cx="3589020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Performance:</a:t>
            </a: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88% Mean IoU, 91% Dice Coefficient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1B476-07AE-0892-F1BC-99D19391DF24}"/>
              </a:ext>
            </a:extLst>
          </p:cNvPr>
          <p:cNvSpPr/>
          <p:nvPr/>
        </p:nvSpPr>
        <p:spPr>
          <a:xfrm>
            <a:off x="12734693" y="7772400"/>
            <a:ext cx="1895707" cy="45720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703</Words>
  <Application>Microsoft Office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Bricolage Grotesque Semi Bold</vt:lpstr>
      <vt:lpstr>Bricolage Grotesque Light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chetan mungalpara</cp:lastModifiedBy>
  <cp:revision>2</cp:revision>
  <dcterms:created xsi:type="dcterms:W3CDTF">2025-11-10T07:39:37Z</dcterms:created>
  <dcterms:modified xsi:type="dcterms:W3CDTF">2025-11-10T08:20:10Z</dcterms:modified>
</cp:coreProperties>
</file>